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73" r:id="rId5"/>
    <p:sldId id="275" r:id="rId6"/>
    <p:sldId id="278" r:id="rId7"/>
    <p:sldId id="280" r:id="rId8"/>
    <p:sldId id="283" r:id="rId9"/>
    <p:sldId id="285" r:id="rId10"/>
    <p:sldId id="287" r:id="rId11"/>
    <p:sldId id="290" r:id="rId12"/>
    <p:sldId id="292" r:id="rId13"/>
    <p:sldId id="294" r:id="rId14"/>
    <p:sldId id="297" r:id="rId15"/>
    <p:sldId id="303" r:id="rId16"/>
    <p:sldId id="306" r:id="rId1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FF33"/>
    <a:srgbClr val="FFCC00"/>
    <a:srgbClr val="FF0000"/>
    <a:srgbClr val="00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17" autoAdjust="0"/>
    <p:restoredTop sz="90502" autoAdjust="0"/>
  </p:normalViewPr>
  <p:slideViewPr>
    <p:cSldViewPr>
      <p:cViewPr>
        <p:scale>
          <a:sx n="113" d="100"/>
          <a:sy n="113" d="100"/>
        </p:scale>
        <p:origin x="-1530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80" y="-102"/>
      </p:cViewPr>
      <p:guideLst>
        <p:guide orient="horz" pos="292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579"/>
          </a:xfrm>
          <a:prstGeom prst="rect">
            <a:avLst/>
          </a:prstGeom>
        </p:spPr>
        <p:txBody>
          <a:bodyPr vert="horz" lIns="92967" tIns="46484" rIns="92967" bIns="46484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579"/>
          </a:xfrm>
          <a:prstGeom prst="rect">
            <a:avLst/>
          </a:prstGeom>
        </p:spPr>
        <p:txBody>
          <a:bodyPr vert="horz" lIns="92967" tIns="46484" rIns="92967" bIns="46484" rtlCol="0"/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 dirty="0" smtClean="0"/>
              <a:t>2/7/16  AM Class</a:t>
            </a:r>
          </a:p>
          <a:p>
            <a:pPr>
              <a:defRPr/>
            </a:pPr>
            <a:r>
              <a:rPr lang="en-US" dirty="0" smtClean="0"/>
              <a:t>Buenaventura, CA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214"/>
            <a:ext cx="3037840" cy="464578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30214"/>
            <a:ext cx="3037840" cy="464578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D73BE6F-9A5F-46CA-B23D-A55EBA3A3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691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7" tIns="46484" rIns="92967" bIns="46484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7" tIns="46484" rIns="92967" bIns="46484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911"/>
            <a:ext cx="5608320" cy="4182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7" tIns="46484" rIns="92967" bIns="464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214"/>
            <a:ext cx="3037840" cy="46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7" tIns="46484" rIns="92967" bIns="46484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30214"/>
            <a:ext cx="3037840" cy="46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7" tIns="46484" rIns="92967" bIns="46484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9E94EE8D-30DD-4429-9614-9A3E65C76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19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380D57-E4E1-4CD9-A3B8-968D685FF0A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Read text. Welcome visitors.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37CAAF-3C46-4696-B382-EADFD5DCD902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491F8-3931-4990-9EE8-DCDBE6859AED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C4DEF3-ADD6-46E8-BA2E-975C66F7AFDC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85F394-E54F-4E95-9681-1D5B75B27A2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74BED8-B8FF-469F-A286-598D33A79C38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FCE07B-045D-4F58-81CA-71FFA9D85095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BC8E83-9504-464D-B53C-A9571A3D9EF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5E01B9-0099-44CC-BD68-71B7A4F805D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62C6E0-7891-44FF-AAA7-E183FE28A335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F64D1-D08D-45AB-BDA1-78624986CEC6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C66F54-7C73-4383-81C8-5365A085430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D43556-D0D2-4D0B-8652-F27F359286A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5A0BCB-3FDB-4924-8E23-B762D92823C0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73877-E738-4F45-A3C1-73A66B1CF304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295275" y="557213"/>
            <a:ext cx="9437688" cy="6632575"/>
            <a:chOff x="-186" y="351"/>
            <a:chExt cx="5945" cy="4178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-186" y="351"/>
              <a:ext cx="4316" cy="4178"/>
              <a:chOff x="-186" y="351"/>
              <a:chExt cx="4316" cy="4178"/>
            </a:xfrm>
          </p:grpSpPr>
          <p:grpSp>
            <p:nvGrpSpPr>
              <p:cNvPr id="7" name="Group 4"/>
              <p:cNvGrpSpPr>
                <a:grpSpLocks/>
              </p:cNvGrpSpPr>
              <p:nvPr/>
            </p:nvGrpSpPr>
            <p:grpSpPr bwMode="auto">
              <a:xfrm>
                <a:off x="-186" y="351"/>
                <a:ext cx="4316" cy="4178"/>
                <a:chOff x="-186" y="351"/>
                <a:chExt cx="4316" cy="4178"/>
              </a:xfrm>
            </p:grpSpPr>
            <p:sp>
              <p:nvSpPr>
                <p:cNvPr id="9" name="AutoShape 5"/>
                <p:cNvSpPr>
                  <a:spLocks noChangeArrowheads="1"/>
                </p:cNvSpPr>
                <p:nvPr/>
              </p:nvSpPr>
              <p:spPr bwMode="auto">
                <a:xfrm rot="12360000" flipH="1">
                  <a:off x="-186" y="351"/>
                  <a:ext cx="4316" cy="4178"/>
                </a:xfrm>
                <a:prstGeom prst="diamond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" name="AutoShape 6"/>
                <p:cNvSpPr>
                  <a:spLocks noChangeArrowheads="1"/>
                </p:cNvSpPr>
                <p:nvPr/>
              </p:nvSpPr>
              <p:spPr bwMode="auto">
                <a:xfrm rot="12360000" flipH="1">
                  <a:off x="694" y="1203"/>
                  <a:ext cx="2556" cy="2474"/>
                </a:xfrm>
                <a:prstGeom prst="diamond">
                  <a:avLst/>
                </a:prstGeom>
                <a:blipFill dpi="0" rotWithShape="0">
                  <a:blip r:embed="rId2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" name="Rectangle 7"/>
                <p:cNvSpPr>
                  <a:spLocks noChangeArrowheads="1"/>
                </p:cNvSpPr>
                <p:nvPr/>
              </p:nvSpPr>
              <p:spPr bwMode="auto">
                <a:xfrm rot="12360000">
                  <a:off x="2249" y="2499"/>
                  <a:ext cx="649" cy="28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  <a:defRPr/>
                  </a:pPr>
                  <a:endParaRPr lang="en-US" sz="2400" i="0"/>
                </a:p>
              </p:txBody>
            </p:sp>
            <p:sp>
              <p:nvSpPr>
                <p:cNvPr id="12" name="Oval 8"/>
                <p:cNvSpPr>
                  <a:spLocks noChangeArrowheads="1"/>
                </p:cNvSpPr>
                <p:nvPr/>
              </p:nvSpPr>
              <p:spPr bwMode="auto">
                <a:xfrm rot="12360000">
                  <a:off x="1292" y="2567"/>
                  <a:ext cx="570" cy="528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  <a:defRPr/>
                  </a:pPr>
                  <a:endParaRPr lang="en-US" sz="2400" i="0"/>
                </a:p>
              </p:txBody>
            </p:sp>
            <p:sp>
              <p:nvSpPr>
                <p:cNvPr id="13" name="Rectangle 9"/>
                <p:cNvSpPr>
                  <a:spLocks noChangeArrowheads="1"/>
                </p:cNvSpPr>
                <p:nvPr/>
              </p:nvSpPr>
              <p:spPr bwMode="auto">
                <a:xfrm rot="12360000">
                  <a:off x="2373" y="2047"/>
                  <a:ext cx="446" cy="81"/>
                </a:xfrm>
                <a:prstGeom prst="rect">
                  <a:avLst/>
                </a:prstGeom>
                <a:solidFill>
                  <a:schemeClr val="accent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  <a:defRPr/>
                  </a:pPr>
                  <a:endParaRPr lang="en-US" sz="2400" i="0"/>
                </a:p>
              </p:txBody>
            </p:sp>
            <p:sp>
              <p:nvSpPr>
                <p:cNvPr id="14" name="Rectangle 10"/>
                <p:cNvSpPr>
                  <a:spLocks noChangeArrowheads="1"/>
                </p:cNvSpPr>
                <p:nvPr/>
              </p:nvSpPr>
              <p:spPr bwMode="auto">
                <a:xfrm rot="12360000">
                  <a:off x="1927" y="3071"/>
                  <a:ext cx="445" cy="82"/>
                </a:xfrm>
                <a:prstGeom prst="rect">
                  <a:avLst/>
                </a:prstGeom>
                <a:solidFill>
                  <a:schemeClr val="accent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  <a:defRPr/>
                  </a:pPr>
                  <a:endParaRPr lang="en-US" sz="2400" i="0"/>
                </a:p>
              </p:txBody>
            </p:sp>
            <p:sp>
              <p:nvSpPr>
                <p:cNvPr id="15" name="Arc 11"/>
                <p:cNvSpPr>
                  <a:spLocks/>
                </p:cNvSpPr>
                <p:nvPr/>
              </p:nvSpPr>
              <p:spPr bwMode="auto">
                <a:xfrm rot="10485000">
                  <a:off x="1263" y="2241"/>
                  <a:ext cx="723" cy="856"/>
                </a:xfrm>
                <a:custGeom>
                  <a:avLst/>
                  <a:gdLst>
                    <a:gd name="G0" fmla="+- 21518 0 0"/>
                    <a:gd name="G1" fmla="+- 2258 0 0"/>
                    <a:gd name="G2" fmla="+- 21600 0 0"/>
                    <a:gd name="T0" fmla="*/ 43000 w 43118"/>
                    <a:gd name="T1" fmla="*/ 0 h 23858"/>
                    <a:gd name="T2" fmla="*/ 0 w 43118"/>
                    <a:gd name="T3" fmla="*/ 4141 h 23858"/>
                    <a:gd name="T4" fmla="*/ 21518 w 43118"/>
                    <a:gd name="T5" fmla="*/ 2258 h 238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118" h="23858" fill="none" extrusionOk="0">
                      <a:moveTo>
                        <a:pt x="42999" y="0"/>
                      </a:moveTo>
                      <a:cubicBezTo>
                        <a:pt x="43078" y="750"/>
                        <a:pt x="43118" y="1503"/>
                        <a:pt x="43118" y="2258"/>
                      </a:cubicBezTo>
                      <a:cubicBezTo>
                        <a:pt x="43118" y="14187"/>
                        <a:pt x="33447" y="23858"/>
                        <a:pt x="21518" y="23858"/>
                      </a:cubicBezTo>
                      <a:cubicBezTo>
                        <a:pt x="10318" y="23858"/>
                        <a:pt x="976" y="15297"/>
                        <a:pt x="0" y="4140"/>
                      </a:cubicBezTo>
                    </a:path>
                    <a:path w="43118" h="23858" stroke="0" extrusionOk="0">
                      <a:moveTo>
                        <a:pt x="42999" y="0"/>
                      </a:moveTo>
                      <a:cubicBezTo>
                        <a:pt x="43078" y="750"/>
                        <a:pt x="43118" y="1503"/>
                        <a:pt x="43118" y="2258"/>
                      </a:cubicBezTo>
                      <a:cubicBezTo>
                        <a:pt x="43118" y="14187"/>
                        <a:pt x="33447" y="23858"/>
                        <a:pt x="21518" y="23858"/>
                      </a:cubicBezTo>
                      <a:cubicBezTo>
                        <a:pt x="10318" y="23858"/>
                        <a:pt x="976" y="15297"/>
                        <a:pt x="0" y="4140"/>
                      </a:cubicBezTo>
                      <a:lnTo>
                        <a:pt x="21518" y="2258"/>
                      </a:lnTo>
                      <a:close/>
                    </a:path>
                  </a:pathLst>
                </a:custGeom>
                <a:solidFill>
                  <a:schemeClr val="folHlink">
                    <a:alpha val="50000"/>
                  </a:schemeClr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" name="Freeform 12"/>
                <p:cNvSpPr>
                  <a:spLocks/>
                </p:cNvSpPr>
                <p:nvPr/>
              </p:nvSpPr>
              <p:spPr bwMode="auto">
                <a:xfrm>
                  <a:off x="1300" y="1374"/>
                  <a:ext cx="1035" cy="2007"/>
                </a:xfrm>
                <a:custGeom>
                  <a:avLst/>
                  <a:gdLst/>
                  <a:ahLst/>
                  <a:cxnLst>
                    <a:cxn ang="0">
                      <a:pos x="56" y="2006"/>
                    </a:cxn>
                    <a:cxn ang="0">
                      <a:pos x="0" y="1843"/>
                    </a:cxn>
                    <a:cxn ang="0">
                      <a:pos x="871" y="56"/>
                    </a:cxn>
                    <a:cxn ang="0">
                      <a:pos x="1034" y="0"/>
                    </a:cxn>
                    <a:cxn ang="0">
                      <a:pos x="56" y="2006"/>
                    </a:cxn>
                  </a:cxnLst>
                  <a:rect l="0" t="0" r="r" b="b"/>
                  <a:pathLst>
                    <a:path w="1035" h="2007">
                      <a:moveTo>
                        <a:pt x="56" y="2006"/>
                      </a:moveTo>
                      <a:lnTo>
                        <a:pt x="0" y="1843"/>
                      </a:lnTo>
                      <a:lnTo>
                        <a:pt x="871" y="56"/>
                      </a:lnTo>
                      <a:lnTo>
                        <a:pt x="1034" y="0"/>
                      </a:lnTo>
                      <a:lnTo>
                        <a:pt x="56" y="2006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8" name="Freeform 13"/>
              <p:cNvSpPr>
                <a:spLocks/>
              </p:cNvSpPr>
              <p:nvPr/>
            </p:nvSpPr>
            <p:spPr bwMode="auto">
              <a:xfrm>
                <a:off x="2448" y="1810"/>
                <a:ext cx="324" cy="231"/>
              </a:xfrm>
              <a:custGeom>
                <a:avLst/>
                <a:gdLst/>
                <a:ahLst/>
                <a:cxnLst>
                  <a:cxn ang="0">
                    <a:pos x="321" y="226"/>
                  </a:cxn>
                  <a:cxn ang="0">
                    <a:pos x="287" y="123"/>
                  </a:cxn>
                  <a:cxn ang="0">
                    <a:pos x="53" y="9"/>
                  </a:cxn>
                  <a:cxn ang="0">
                    <a:pos x="35" y="0"/>
                  </a:cxn>
                  <a:cxn ang="0">
                    <a:pos x="0" y="72"/>
                  </a:cxn>
                  <a:cxn ang="0">
                    <a:pos x="323" y="230"/>
                  </a:cxn>
                </a:cxnLst>
                <a:rect l="0" t="0" r="r" b="b"/>
                <a:pathLst>
                  <a:path w="324" h="231">
                    <a:moveTo>
                      <a:pt x="321" y="226"/>
                    </a:moveTo>
                    <a:lnTo>
                      <a:pt x="287" y="123"/>
                    </a:lnTo>
                    <a:lnTo>
                      <a:pt x="53" y="9"/>
                    </a:lnTo>
                    <a:lnTo>
                      <a:pt x="35" y="0"/>
                    </a:lnTo>
                    <a:lnTo>
                      <a:pt x="0" y="72"/>
                    </a:lnTo>
                    <a:lnTo>
                      <a:pt x="323" y="230"/>
                    </a:lnTo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Rectangle 14"/>
            <p:cNvSpPr>
              <a:spLocks noChangeArrowheads="1"/>
            </p:cNvSpPr>
            <p:nvPr/>
          </p:nvSpPr>
          <p:spPr bwMode="auto">
            <a:xfrm>
              <a:off x="768" y="720"/>
              <a:ext cx="4991" cy="81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5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1217613" y="1219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724400" y="2819400"/>
            <a:ext cx="4267200" cy="3200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pPr>
              <a:defRPr/>
            </a:pPr>
            <a:fld id="{E75976E8-38B6-493C-A3AE-2C77806E7B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4C276-B197-4E17-B677-978021967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88187-59C8-45EF-8590-F30967BC0B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B2943-3510-4CEE-9392-F97AA7E361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38681-8266-4D15-BBD4-0CABC2842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3DE8C-C495-4CA3-AC0C-B862BC420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68493-B07B-428C-BE3B-6C27415545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72128-5269-425D-9F76-94DC93F323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9DA74-FAD1-4D16-A92D-DEF6ADE7D1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7D56F-E65F-4834-B44B-5B031E069B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5334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5334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4482-00FB-4F9F-8E76-EC11F3BBA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539875" cy="6856413"/>
            <a:chOff x="0" y="0"/>
            <a:chExt cx="970" cy="4319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768" cy="4319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768" y="0"/>
              <a:ext cx="192" cy="43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192" y="240"/>
              <a:ext cx="576" cy="2064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0" y="960"/>
              <a:ext cx="768" cy="528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 sz="2400" i="0"/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480" y="432"/>
              <a:ext cx="144" cy="3792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4" name="Oval 8"/>
            <p:cNvSpPr>
              <a:spLocks noChangeArrowheads="1"/>
            </p:cNvSpPr>
            <p:nvPr/>
          </p:nvSpPr>
          <p:spPr bwMode="auto">
            <a:xfrm>
              <a:off x="0" y="672"/>
              <a:ext cx="672" cy="62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 sz="2400" i="0"/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0" y="3024"/>
              <a:ext cx="528" cy="9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 sz="2400" i="0"/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0" y="3216"/>
              <a:ext cx="528" cy="9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 sz="2400" i="0"/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528" cy="9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 sz="2400" i="0"/>
            </a:p>
          </p:txBody>
        </p:sp>
        <p:sp>
          <p:nvSpPr>
            <p:cNvPr id="4108" name="Arc 12"/>
            <p:cNvSpPr>
              <a:spLocks/>
            </p:cNvSpPr>
            <p:nvPr/>
          </p:nvSpPr>
          <p:spPr bwMode="auto">
            <a:xfrm>
              <a:off x="768" y="2259"/>
              <a:ext cx="202" cy="1154"/>
            </a:xfrm>
            <a:custGeom>
              <a:avLst/>
              <a:gdLst>
                <a:gd name="G0" fmla="+- 754 0 0"/>
                <a:gd name="G1" fmla="+- 21600 0 0"/>
                <a:gd name="G2" fmla="+- 21600 0 0"/>
                <a:gd name="T0" fmla="*/ 0 w 22354"/>
                <a:gd name="T1" fmla="*/ 13 h 43200"/>
                <a:gd name="T2" fmla="*/ 754 w 22354"/>
                <a:gd name="T3" fmla="*/ 43200 h 43200"/>
                <a:gd name="T4" fmla="*/ 754 w 2235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54" h="43200" fill="none" extrusionOk="0">
                  <a:moveTo>
                    <a:pt x="0" y="13"/>
                  </a:moveTo>
                  <a:cubicBezTo>
                    <a:pt x="251" y="4"/>
                    <a:pt x="502" y="-1"/>
                    <a:pt x="754" y="0"/>
                  </a:cubicBezTo>
                  <a:cubicBezTo>
                    <a:pt x="12683" y="0"/>
                    <a:pt x="22354" y="9670"/>
                    <a:pt x="22354" y="21600"/>
                  </a:cubicBezTo>
                  <a:cubicBezTo>
                    <a:pt x="22354" y="33529"/>
                    <a:pt x="12683" y="43199"/>
                    <a:pt x="754" y="43200"/>
                  </a:cubicBezTo>
                </a:path>
                <a:path w="22354" h="43200" stroke="0" extrusionOk="0">
                  <a:moveTo>
                    <a:pt x="0" y="13"/>
                  </a:moveTo>
                  <a:cubicBezTo>
                    <a:pt x="251" y="4"/>
                    <a:pt x="502" y="-1"/>
                    <a:pt x="754" y="0"/>
                  </a:cubicBezTo>
                  <a:cubicBezTo>
                    <a:pt x="12683" y="0"/>
                    <a:pt x="22354" y="9670"/>
                    <a:pt x="22354" y="21600"/>
                  </a:cubicBezTo>
                  <a:cubicBezTo>
                    <a:pt x="22354" y="33529"/>
                    <a:pt x="12683" y="43199"/>
                    <a:pt x="754" y="43200"/>
                  </a:cubicBezTo>
                  <a:lnTo>
                    <a:pt x="754" y="21600"/>
                  </a:ln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533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 i="0"/>
            </a:lvl1pPr>
          </a:lstStyle>
          <a:p>
            <a:pPr>
              <a:defRPr/>
            </a:pPr>
            <a:fld id="{19B65D44-1A1D-4418-B58E-08F2DC4E3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 thruBlk="1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9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9AB68F-E575-46C5-98D7-C3C3C633DD9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7613" y="1143000"/>
            <a:ext cx="7772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“What Manner of Persons Ought Ye To Be?”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48200" y="3276600"/>
            <a:ext cx="426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 Peter 3:11, 12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7DE5AA-AE31-4FB7-911E-705279C6CDCD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Introduction</a:t>
            </a:r>
            <a:endParaRPr lang="en-US" sz="4800" b="1" i="1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295400"/>
            <a:ext cx="77724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Recall the events mentioned by Peter in 2 Peter 3:10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For this reason, Peter asked the question – 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“What manner of persons ought ye to be?”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In these 2 epistles, Peter tells those he addressed important practical truths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In reality, Peter answers the question before he asked it!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36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05A5C1-A8D8-4A60-98FA-6ED102C55E9F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457200"/>
            <a:ext cx="75438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371600"/>
            <a:ext cx="7086600" cy="5257800"/>
          </a:xfrm>
        </p:spPr>
        <p:txBody>
          <a:bodyPr/>
          <a:lstStyle/>
          <a:p>
            <a:pPr marL="609600" indent="-609600" eaLnBrk="1" hangingPunct="1">
              <a:buClr>
                <a:srgbClr val="FFFF00"/>
              </a:buClr>
              <a:buNone/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CHRISTIANS  -- 1 Peter</a:t>
            </a:r>
          </a:p>
          <a:p>
            <a:pPr marL="590550" indent="-533400" eaLnBrk="1" hangingPunct="1">
              <a:buClr>
                <a:srgbClr val="FFFF00"/>
              </a:buClr>
              <a:defRPr/>
            </a:pPr>
            <a:r>
              <a:rPr lang="en-US" altLang="en-US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Suffer - 4:12-18</a:t>
            </a:r>
            <a:endParaRPr lang="en-US" sz="3600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 marL="590550" indent="-533400" eaLnBrk="1" hangingPunct="1"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Hope -</a:t>
            </a:r>
            <a:r>
              <a:rPr lang="en-US" altLang="en-US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1:3-4 </a:t>
            </a:r>
          </a:p>
          <a:p>
            <a:pPr marL="590550" indent="-533400" eaLnBrk="1" hangingPunct="1">
              <a:buClr>
                <a:srgbClr val="FFFF00"/>
              </a:buClr>
              <a:defRPr/>
            </a:pPr>
            <a:r>
              <a:rPr lang="en-US" altLang="en-US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Salvation – 1:9-12</a:t>
            </a:r>
          </a:p>
          <a:p>
            <a:pPr marL="590550" indent="-533400" eaLnBrk="1" hangingPunct="1">
              <a:buClr>
                <a:srgbClr val="FFFF00"/>
              </a:buClr>
              <a:defRPr/>
            </a:pPr>
            <a:r>
              <a:rPr lang="en-US" altLang="en-US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Redemption – 1:18 -19, </a:t>
            </a:r>
          </a:p>
          <a:p>
            <a:pPr marL="590550" indent="-533400" eaLnBrk="1" hangingPunct="1">
              <a:buClr>
                <a:srgbClr val="FFFF00"/>
              </a:buClr>
              <a:defRPr/>
            </a:pPr>
            <a:r>
              <a:rPr lang="en-US" altLang="en-US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Purified – 1:22 -23; </a:t>
            </a:r>
          </a:p>
          <a:p>
            <a:pPr marL="590550" indent="-533400" eaLnBrk="1" hangingPunct="1">
              <a:buClr>
                <a:srgbClr val="FFFF00"/>
              </a:buClr>
              <a:defRPr/>
            </a:pPr>
            <a:r>
              <a:rPr lang="en-US" altLang="en-US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Baptized - 3:21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932587-3230-4252-9066-E91EAD89EA8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4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CHRISTIANS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4:12-18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OBEDIENT children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1:13-17;</a:t>
            </a:r>
            <a:r>
              <a:rPr lang="en-US" altLang="en-US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cf. 4:1ff</a:t>
            </a:r>
            <a:endParaRPr lang="en-US" sz="3600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335A40-5EC0-4616-8B2D-65F0CA0F68B5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CHRISTIANS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4:12-16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OBEDIENT children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1:13-17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GROWING Children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2:1-2; 2 Peter 3:18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4D6010-7987-4845-966F-1B3B66E9841E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CHRISTIANS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1:3-4, 9-12, 18 -19, 22 -23; 3:21; 4:16-18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OBEDIENT children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1:13-17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GROWING children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2:1-2; 2 Peter 3:18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STONES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2:5-9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A50150-970E-42CE-A930-E8AAD312DC2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PRAISEWORTHY people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2:9-12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endParaRPr lang="en-US" sz="3600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5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Remember who you are!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E47EE8-E620-4D71-84A5-D9A07DDAE65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PRAISEWORTHY people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2:9-12; 3:1-2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GOOD CITIZENS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2:13-16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E45E783-C763-4AE0-8AE1-FB3D9F635E7B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PRAISEWORTHY people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2:9-12; 3:1-2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GOOD CITIZENS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2:13-16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INFORMED people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3:15; Hos. 4:6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AD8BE1-4282-441F-ABDB-8BE5170520D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PRAISEWORTHY people</a:t>
            </a:r>
          </a:p>
          <a:p>
            <a:pPr lvl="1" eaLnBrk="1" hangingPunct="1">
              <a:lnSpc>
                <a:spcPct val="90000"/>
              </a:lnSpc>
              <a:buClr>
                <a:schemeClr val="accent2"/>
              </a:buClr>
              <a:defRPr/>
            </a:pPr>
            <a:r>
              <a:rPr lang="en-US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2:9-12; 3:1-2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GOOD CITIZENS</a:t>
            </a:r>
          </a:p>
          <a:p>
            <a:pPr lvl="1" eaLnBrk="1" hangingPunct="1">
              <a:lnSpc>
                <a:spcPct val="90000"/>
              </a:lnSpc>
              <a:buClr>
                <a:schemeClr val="accent2"/>
              </a:buClr>
              <a:defRPr/>
            </a:pPr>
            <a:r>
              <a:rPr lang="en-US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2:13-16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INFORMED people</a:t>
            </a:r>
          </a:p>
          <a:p>
            <a:pPr lvl="1" eaLnBrk="1" hangingPunct="1">
              <a:lnSpc>
                <a:spcPct val="90000"/>
              </a:lnSpc>
              <a:buClr>
                <a:schemeClr val="accent2"/>
              </a:buClr>
              <a:defRPr/>
            </a:pPr>
            <a:r>
              <a:rPr lang="en-US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3:15</a:t>
            </a:r>
          </a:p>
          <a:p>
            <a:pPr eaLnBrk="1" hangingPunct="1"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WILLING TO SUFFER for right</a:t>
            </a:r>
          </a:p>
          <a:p>
            <a:pPr lvl="1" eaLnBrk="1" hangingPunct="1"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4:1-4, 12-16; cf. Paul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2BBE94-BD12-4926-98D5-DA53D3C45E8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PRAISEWORTHY people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2:9-12; 3:1-2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GOOD CITIZENS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2:13-16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To be INFORMED people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 Peter 3:15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WILLING TO SUFFER for right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4:1-4, 15-16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HUMBLE people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5:5-7; cf. Phil. 2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CDFF50-19C7-4158-9054-1DBE58BBED8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DILIGENT people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 Peter 1:5-10; 3:14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A63A474-593A-4359-876F-77570A65E076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DILIGENT people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 Peter 1:5-10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REMEMBERING people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 Peter 1:12-18; 3:1-9</a:t>
            </a:r>
          </a:p>
          <a:p>
            <a:pPr lvl="2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Ex. 12; Deut. 6, 8; Josh. 4; Jer. 2-6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endParaRPr lang="en-US" sz="4000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5C8364A-A20F-43DC-9C84-F7E03EE27144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7724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DILIGENT people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 Peter 1:5-10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REMEMBERING people</a:t>
            </a:r>
          </a:p>
          <a:p>
            <a:pPr lvl="1" eaLnBrk="1" hangingPunct="1">
              <a:lnSpc>
                <a:spcPct val="80000"/>
              </a:lnSpc>
              <a:buClr>
                <a:schemeClr val="accent2"/>
              </a:buClr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 Peter 1:12-15; 3:1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HOLY people</a:t>
            </a:r>
          </a:p>
          <a:p>
            <a:pPr lvl="1" eaLnBrk="1" hangingPunct="1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1:13-16, 22; 2:9-12; 4:1-5, 15-19</a:t>
            </a: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defRPr/>
            </a:pPr>
            <a:endParaRPr lang="en-US" sz="4000" i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774B77-FF9E-4FE1-8C35-28C331E4F40F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943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Peter tells them…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772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DILIGENT people</a:t>
            </a:r>
          </a:p>
          <a:p>
            <a:pPr lvl="1" eaLnBrk="1" hangingPunct="1">
              <a:lnSpc>
                <a:spcPct val="90000"/>
              </a:lnSpc>
              <a:buClr>
                <a:schemeClr val="accent2"/>
              </a:buClr>
              <a:defRPr/>
            </a:pPr>
            <a:r>
              <a:rPr lang="en-US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 Peter 1:5-10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REMEMBERING people</a:t>
            </a:r>
          </a:p>
          <a:p>
            <a:pPr lvl="1" eaLnBrk="1" hangingPunct="1">
              <a:lnSpc>
                <a:spcPct val="90000"/>
              </a:lnSpc>
              <a:buClr>
                <a:schemeClr val="accent2"/>
              </a:buClr>
              <a:defRPr/>
            </a:pPr>
            <a:r>
              <a:rPr lang="en-US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 Peter 1:12-15; 3:1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HOLY people</a:t>
            </a:r>
          </a:p>
          <a:p>
            <a:pPr lvl="1" eaLnBrk="1" hangingPunct="1">
              <a:lnSpc>
                <a:spcPct val="90000"/>
              </a:lnSpc>
              <a:buClr>
                <a:schemeClr val="accent2"/>
              </a:buClr>
              <a:defRPr/>
            </a:pPr>
            <a:r>
              <a:rPr lang="en-US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 Peter 1:13-16, 22; 2:9-12; 4:1-5, 15-19</a:t>
            </a:r>
          </a:p>
          <a:p>
            <a:pPr eaLnBrk="1" hangingPunct="1"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To be a WATCHFUL people</a:t>
            </a:r>
          </a:p>
          <a:p>
            <a:pPr lvl="1" eaLnBrk="1" hangingPunct="1"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 Peter 3:12-14; 1 Peter 4:7;</a:t>
            </a:r>
            <a:r>
              <a:rPr lang="en-US" alt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5:8-9; </a:t>
            </a:r>
            <a:br>
              <a:rPr lang="en-US" alt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en-US" alt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cf. 1 Cor. 16:13</a:t>
            </a:r>
            <a:endParaRPr lang="en-US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B9420E-0E31-47CA-B954-DE846BD0C607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/>
              <a:t>What Manner Of Persons Ought We To Be?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3886200" cy="41148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Christians</a:t>
            </a:r>
          </a:p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Obedient children</a:t>
            </a:r>
          </a:p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Growing children</a:t>
            </a:r>
          </a:p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Stones</a:t>
            </a:r>
          </a:p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Praiseworthy</a:t>
            </a:r>
          </a:p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Good Citizens</a:t>
            </a:r>
          </a:p>
          <a:p>
            <a:pPr eaLnBrk="1" hangingPunct="1">
              <a:buFontTx/>
              <a:buNone/>
            </a:pP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5257800" y="1905000"/>
            <a:ext cx="3886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en-US" sz="3200" b="1" i="0" dirty="0">
                <a:solidFill>
                  <a:srgbClr val="FFFF00"/>
                </a:solidFill>
              </a:rPr>
              <a:t>Informed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en-US" sz="3200" b="1" i="0" dirty="0">
                <a:solidFill>
                  <a:srgbClr val="FFFF00"/>
                </a:solidFill>
              </a:rPr>
              <a:t>Diligent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en-US" sz="3200" b="1" i="0" dirty="0">
                <a:solidFill>
                  <a:srgbClr val="FFFF00"/>
                </a:solidFill>
              </a:rPr>
              <a:t>Remembering 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en-US" sz="3200" b="1" i="0" dirty="0">
                <a:solidFill>
                  <a:srgbClr val="FFFF00"/>
                </a:solidFill>
              </a:rPr>
              <a:t>Holy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en-US" sz="3200" b="1" i="0" dirty="0">
                <a:solidFill>
                  <a:srgbClr val="FFFF00"/>
                </a:solidFill>
              </a:rPr>
              <a:t>Watchful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</a:pPr>
            <a:endParaRPr kumimoji="1" lang="en-US" sz="3200" i="0" dirty="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</a:pPr>
            <a:endParaRPr kumimoji="1" lang="en-US" sz="3200" i="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9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9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/>
    </p:bldLst>
  </p:timing>
</p:sld>
</file>

<file path=ppt/theme/theme1.xml><?xml version="1.0" encoding="utf-8"?>
<a:theme xmlns:a="http://schemas.openxmlformats.org/drawingml/2006/main" name="BLUEWEAV">
  <a:themeElements>
    <a:clrScheme name="BLUEWEAV 1">
      <a:dk1>
        <a:srgbClr val="00354E"/>
      </a:dk1>
      <a:lt1>
        <a:srgbClr val="EAEAEA"/>
      </a:lt1>
      <a:dk2>
        <a:srgbClr val="006699"/>
      </a:dk2>
      <a:lt2>
        <a:srgbClr val="CCECFF"/>
      </a:lt2>
      <a:accent1>
        <a:srgbClr val="006699"/>
      </a:accent1>
      <a:accent2>
        <a:srgbClr val="6699FF"/>
      </a:accent2>
      <a:accent3>
        <a:srgbClr val="AAB8CA"/>
      </a:accent3>
      <a:accent4>
        <a:srgbClr val="C8C8C8"/>
      </a:accent4>
      <a:accent5>
        <a:srgbClr val="AAB8CA"/>
      </a:accent5>
      <a:accent6>
        <a:srgbClr val="5C8AE7"/>
      </a:accent6>
      <a:hlink>
        <a:srgbClr val="CCCCFF"/>
      </a:hlink>
      <a:folHlink>
        <a:srgbClr val="5E6FD4"/>
      </a:folHlink>
    </a:clrScheme>
    <a:fontScheme name="BLUEWEAV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BLUEWEAV 1">
        <a:dk1>
          <a:srgbClr val="00354E"/>
        </a:dk1>
        <a:lt1>
          <a:srgbClr val="EAEAEA"/>
        </a:lt1>
        <a:dk2>
          <a:srgbClr val="006699"/>
        </a:dk2>
        <a:lt2>
          <a:srgbClr val="CCECFF"/>
        </a:lt2>
        <a:accent1>
          <a:srgbClr val="006699"/>
        </a:accent1>
        <a:accent2>
          <a:srgbClr val="6699FF"/>
        </a:accent2>
        <a:accent3>
          <a:srgbClr val="AAB8CA"/>
        </a:accent3>
        <a:accent4>
          <a:srgbClr val="C8C8C8"/>
        </a:accent4>
        <a:accent5>
          <a:srgbClr val="AAB8CA"/>
        </a:accent5>
        <a:accent6>
          <a:srgbClr val="5C8AE7"/>
        </a:accent6>
        <a:hlink>
          <a:srgbClr val="CCCCFF"/>
        </a:hlink>
        <a:folHlink>
          <a:srgbClr val="5E6FD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WEAV 2">
        <a:dk1>
          <a:srgbClr val="000080"/>
        </a:dk1>
        <a:lt1>
          <a:srgbClr val="FFFFFF"/>
        </a:lt1>
        <a:dk2>
          <a:srgbClr val="3366CC"/>
        </a:dk2>
        <a:lt2>
          <a:srgbClr val="7A7C93"/>
        </a:lt2>
        <a:accent1>
          <a:srgbClr val="006699"/>
        </a:accent1>
        <a:accent2>
          <a:srgbClr val="6699FF"/>
        </a:accent2>
        <a:accent3>
          <a:srgbClr val="FFFFFF"/>
        </a:accent3>
        <a:accent4>
          <a:srgbClr val="00006C"/>
        </a:accent4>
        <a:accent5>
          <a:srgbClr val="AAB8CA"/>
        </a:accent5>
        <a:accent6>
          <a:srgbClr val="5C8AE7"/>
        </a:accent6>
        <a:hlink>
          <a:srgbClr val="CCCCFF"/>
        </a:hlink>
        <a:folHlink>
          <a:srgbClr val="5E6F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WEAV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969696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B8B8B8"/>
        </a:accent6>
        <a:hlink>
          <a:srgbClr val="EAEAEA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WEAV 4">
        <a:dk1>
          <a:srgbClr val="660066"/>
        </a:dk1>
        <a:lt1>
          <a:srgbClr val="EAEAEA"/>
        </a:lt1>
        <a:dk2>
          <a:srgbClr val="3366CC"/>
        </a:dk2>
        <a:lt2>
          <a:srgbClr val="7A7C93"/>
        </a:lt2>
        <a:accent1>
          <a:srgbClr val="00CCCC"/>
        </a:accent1>
        <a:accent2>
          <a:srgbClr val="CC66FF"/>
        </a:accent2>
        <a:accent3>
          <a:srgbClr val="F3F3F3"/>
        </a:accent3>
        <a:accent4>
          <a:srgbClr val="560056"/>
        </a:accent4>
        <a:accent5>
          <a:srgbClr val="AAE2E2"/>
        </a:accent5>
        <a:accent6>
          <a:srgbClr val="B95CE7"/>
        </a:accent6>
        <a:hlink>
          <a:srgbClr val="CCFF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WEAV 5">
        <a:dk1>
          <a:srgbClr val="003366"/>
        </a:dk1>
        <a:lt1>
          <a:srgbClr val="EAEAEA"/>
        </a:lt1>
        <a:dk2>
          <a:srgbClr val="009999"/>
        </a:dk2>
        <a:lt2>
          <a:srgbClr val="FFFFFF"/>
        </a:lt2>
        <a:accent1>
          <a:srgbClr val="008080"/>
        </a:accent1>
        <a:accent2>
          <a:srgbClr val="00CCCC"/>
        </a:accent2>
        <a:accent3>
          <a:srgbClr val="AACACA"/>
        </a:accent3>
        <a:accent4>
          <a:srgbClr val="C8C8C8"/>
        </a:accent4>
        <a:accent5>
          <a:srgbClr val="AAC0C0"/>
        </a:accent5>
        <a:accent6>
          <a:srgbClr val="00B9B9"/>
        </a:accent6>
        <a:hlink>
          <a:srgbClr val="A7DDE1"/>
        </a:hlink>
        <a:folHlink>
          <a:srgbClr val="319C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WEAV 6">
        <a:dk1>
          <a:srgbClr val="00354E"/>
        </a:dk1>
        <a:lt1>
          <a:srgbClr val="EAEAEA"/>
        </a:lt1>
        <a:dk2>
          <a:srgbClr val="6D67AA"/>
        </a:dk2>
        <a:lt2>
          <a:srgbClr val="CCCCFF"/>
        </a:lt2>
        <a:accent1>
          <a:srgbClr val="6600CC"/>
        </a:accent1>
        <a:accent2>
          <a:srgbClr val="9999FF"/>
        </a:accent2>
        <a:accent3>
          <a:srgbClr val="BAB8D2"/>
        </a:accent3>
        <a:accent4>
          <a:srgbClr val="C8C8C8"/>
        </a:accent4>
        <a:accent5>
          <a:srgbClr val="B8AAE2"/>
        </a:accent5>
        <a:accent6>
          <a:srgbClr val="8A8AE7"/>
        </a:accent6>
        <a:hlink>
          <a:srgbClr val="CCCCFF"/>
        </a:hlink>
        <a:folHlink>
          <a:srgbClr val="9D70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4881</TotalTime>
  <Words>574</Words>
  <Application>Microsoft Office PowerPoint</Application>
  <PresentationFormat>On-screen Show (4:3)</PresentationFormat>
  <Paragraphs>142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BLUEWEAV</vt:lpstr>
      <vt:lpstr>“What Manner of Persons Ought Ye To Be?”</vt:lpstr>
      <vt:lpstr>Introduction</vt:lpstr>
      <vt:lpstr>Peter tells them…</vt:lpstr>
      <vt:lpstr>Peter tells them… </vt:lpstr>
      <vt:lpstr>Peter tells them… </vt:lpstr>
      <vt:lpstr>Peter tells them… </vt:lpstr>
      <vt:lpstr>Peter tells them… </vt:lpstr>
      <vt:lpstr>Peter tells them… </vt:lpstr>
      <vt:lpstr>Peter tells them… </vt:lpstr>
      <vt:lpstr>Peter tells them… </vt:lpstr>
      <vt:lpstr>Peter tells them… </vt:lpstr>
      <vt:lpstr>Peter tells them… </vt:lpstr>
      <vt:lpstr>Peter tells them… </vt:lpstr>
      <vt:lpstr>Peter tells them… </vt:lpstr>
      <vt:lpstr>Peter tells them… </vt:lpstr>
      <vt:lpstr>What Manner Of Persons Ought We To Be?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Appointments</dc:title>
  <dc:creator>Tommy G. McClure</dc:creator>
  <cp:lastModifiedBy>Gailen</cp:lastModifiedBy>
  <cp:revision>137</cp:revision>
  <dcterms:created xsi:type="dcterms:W3CDTF">2005-09-30T17:26:58Z</dcterms:created>
  <dcterms:modified xsi:type="dcterms:W3CDTF">2016-02-09T00:41:29Z</dcterms:modified>
</cp:coreProperties>
</file>